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notesMasterIdLst>
    <p:notesMasterId r:id="rId9"/>
  </p:notesMasterIdLst>
  <p:sldIdLst>
    <p:sldId id="268" r:id="rId2"/>
    <p:sldId id="256" r:id="rId3"/>
    <p:sldId id="267" r:id="rId4"/>
    <p:sldId id="257" r:id="rId5"/>
    <p:sldId id="265" r:id="rId6"/>
    <p:sldId id="266" r:id="rId7"/>
    <p:sldId id="258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6" d="100"/>
          <a:sy n="96" d="100"/>
        </p:scale>
        <p:origin x="468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8287AA-0D99-42CE-A71B-10FA9908BBF8}" type="datetimeFigureOut">
              <a:rPr lang="en-US" smtClean="0"/>
              <a:pPr/>
              <a:t>6/15/2013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C167DB-EFF0-400D-96A1-6799F871DE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8441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167DB-EFF0-400D-96A1-6799F871DE5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9114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167DB-EFF0-400D-96A1-6799F871DE5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49859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167DB-EFF0-400D-96A1-6799F871DE5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5044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167DB-EFF0-400D-96A1-6799F871DE5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04790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167DB-EFF0-400D-96A1-6799F871DE5B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142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167DB-EFF0-400D-96A1-6799F871DE5B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6492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A480D-CB17-4C49-BB2A-C7514E1C7CEA}" type="datetimeFigureOut">
              <a:rPr lang="en-US" smtClean="0"/>
              <a:pPr/>
              <a:t>6/15/2013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ctr"/>
            <a:fld id="{CEAB1635-7AB6-4A02-8F63-2344453D2D84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A480D-CB17-4C49-BB2A-C7514E1C7CEA}" type="datetimeFigureOut">
              <a:rPr lang="en-US" smtClean="0"/>
              <a:pPr/>
              <a:t>6/15/2013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B1635-7AB6-4A02-8F63-2344453D2D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A480D-CB17-4C49-BB2A-C7514E1C7CEA}" type="datetimeFigureOut">
              <a:rPr lang="en-US" smtClean="0"/>
              <a:pPr/>
              <a:t>6/15/2013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B1635-7AB6-4A02-8F63-2344453D2D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CFA480D-CB17-4C49-BB2A-C7514E1C7CEA}" type="datetimeFigureOut">
              <a:rPr lang="en-US" smtClean="0"/>
              <a:pPr/>
              <a:t>6/15/2013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pPr algn="ctr"/>
            <a:fld id="{CEAB1635-7AB6-4A02-8F63-2344453D2D84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A480D-CB17-4C49-BB2A-C7514E1C7CEA}" type="datetimeFigureOut">
              <a:rPr lang="en-US" smtClean="0"/>
              <a:pPr/>
              <a:t>6/15/2013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B1635-7AB6-4A02-8F63-2344453D2D8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 latinLnBrk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A480D-CB17-4C49-BB2A-C7514E1C7CEA}" type="datetimeFigureOut">
              <a:rPr lang="en-US" smtClean="0"/>
              <a:pPr/>
              <a:t>6/15/2013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B1635-7AB6-4A02-8F63-2344453D2D8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B1635-7AB6-4A02-8F63-2344453D2D8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A480D-CB17-4C49-BB2A-C7514E1C7CEA}" type="datetimeFigureOut">
              <a:rPr lang="en-US" smtClean="0"/>
              <a:pPr/>
              <a:t>6/15/2013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A480D-CB17-4C49-BB2A-C7514E1C7CEA}" type="datetimeFigureOut">
              <a:rPr lang="en-US" smtClean="0"/>
              <a:pPr/>
              <a:t>6/15/2013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B1635-7AB6-4A02-8F63-2344453D2D8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A480D-CB17-4C49-BB2A-C7514E1C7CEA}" type="datetimeFigureOut">
              <a:rPr lang="en-US" smtClean="0"/>
              <a:pPr/>
              <a:t>6/15/2013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B1635-7AB6-4A02-8F63-2344453D2D8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ts val="24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lt"/>
                <a:cs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CFA480D-CB17-4C49-BB2A-C7514E1C7CEA}" type="datetimeFigureOut">
              <a:rPr lang="en-US" smtClean="0"/>
              <a:pPr/>
              <a:t>6/15/2013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algn="ctr"/>
            <a:fld id="{CEAB1635-7AB6-4A02-8F63-2344453D2D84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lt"/>
                <a:cs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ts val="24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A480D-CB17-4C49-BB2A-C7514E1C7CEA}" type="datetimeFigureOut">
              <a:rPr lang="en-US" smtClean="0"/>
              <a:pPr/>
              <a:t>6/15/2013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ctr"/>
            <a:fld id="{CEAB1635-7AB6-4A02-8F63-2344453D2D84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CFA480D-CB17-4C49-BB2A-C7514E1C7CEA}" type="datetimeFigureOut">
              <a:rPr lang="en-US" smtClean="0"/>
              <a:pPr/>
              <a:t>6/15/2013</a:t>
            </a:fld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pPr algn="r"/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>
              <a:defRPr sz="1600" baseline="0">
                <a:solidFill>
                  <a:schemeClr val="tx2"/>
                </a:solidFill>
              </a:defRPr>
            </a:lvl1pPr>
          </a:lstStyle>
          <a:p>
            <a:pPr algn="ctr"/>
            <a:fld id="{CEAB1635-7AB6-4A02-8F63-2344453D2D84}" type="slidenum">
              <a:rPr lang="en-US" smtClean="0"/>
              <a:pPr algn="ctr"/>
              <a:t>‹#›</a:t>
            </a:fld>
            <a:endParaRPr lang="en-US" sz="1600" baseline="0" dirty="0">
              <a:solidFill>
                <a:schemeClr val="tx2"/>
              </a:solidFill>
            </a:endParaRPr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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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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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en-US" sz="4800" b="1" dirty="0" smtClean="0"/>
              <a:t>Using grammar and syntax</a:t>
            </a:r>
            <a:endParaRPr lang="en-US" sz="4800" b="1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7200" dirty="0" smtClean="0"/>
              <a:t>Unraveling a Poem</a:t>
            </a:r>
            <a:endParaRPr lang="en-US" sz="7200" dirty="0"/>
          </a:p>
        </p:txBody>
      </p:sp>
    </p:spTree>
    <p:extLst>
      <p:ext uri="{BB962C8B-B14F-4D97-AF65-F5344CB8AC3E}">
        <p14:creationId xmlns:p14="http://schemas.microsoft.com/office/powerpoint/2010/main" val="2534844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sz="5600" b="1" dirty="0" smtClean="0"/>
              <a:t>Yet Do I Marvel</a:t>
            </a:r>
            <a:endParaRPr lang="en-US" sz="56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Countee</a:t>
            </a:r>
            <a:r>
              <a:rPr lang="en-US" dirty="0" smtClean="0"/>
              <a:t> Cullen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09600"/>
          </a:xfrm>
        </p:spPr>
        <p:txBody>
          <a:bodyPr>
            <a:normAutofit/>
          </a:bodyPr>
          <a:lstStyle/>
          <a:p>
            <a:pPr algn="ctr"/>
            <a:r>
              <a:rPr lang="en-US" sz="2800" dirty="0" smtClean="0">
                <a:solidFill>
                  <a:srgbClr val="FFC000"/>
                </a:solidFill>
              </a:rPr>
              <a:t>Yet Do I Marvel</a:t>
            </a:r>
            <a:endParaRPr lang="en-US" sz="2800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257800"/>
          </a:xfrm>
        </p:spPr>
        <p:txBody>
          <a:bodyPr>
            <a:normAutofit/>
          </a:bodyPr>
          <a:lstStyle/>
          <a:p>
            <a:pPr>
              <a:spcBef>
                <a:spcPts val="300"/>
              </a:spcBef>
              <a:buNone/>
            </a:pPr>
            <a:r>
              <a:rPr lang="en-US" sz="2000" dirty="0" smtClean="0"/>
              <a:t>I doubt not God</a:t>
            </a:r>
          </a:p>
          <a:p>
            <a:pPr>
              <a:spcBef>
                <a:spcPts val="300"/>
              </a:spcBef>
              <a:buNone/>
            </a:pPr>
            <a:r>
              <a:rPr lang="en-US" sz="2000" dirty="0" smtClean="0"/>
              <a:t>	is good, well-meaning, kind AND</a:t>
            </a:r>
          </a:p>
          <a:p>
            <a:pPr>
              <a:spcBef>
                <a:spcPts val="300"/>
              </a:spcBef>
              <a:buNone/>
            </a:pPr>
            <a:r>
              <a:rPr lang="en-US" sz="2000" dirty="0" smtClean="0"/>
              <a:t>	(did He stoop to quibble) could</a:t>
            </a:r>
          </a:p>
          <a:p>
            <a:pPr>
              <a:spcBef>
                <a:spcPts val="300"/>
              </a:spcBef>
              <a:buNone/>
            </a:pPr>
            <a:r>
              <a:rPr lang="en-US" sz="2000" dirty="0" smtClean="0"/>
              <a:t>		tell why the little buried mole continues blind</a:t>
            </a:r>
          </a:p>
          <a:p>
            <a:pPr>
              <a:spcBef>
                <a:spcPts val="300"/>
              </a:spcBef>
              <a:buNone/>
            </a:pPr>
            <a:r>
              <a:rPr lang="en-US" sz="2000" dirty="0" smtClean="0"/>
              <a:t>		tell why flesh that mirrors Him must some day die,</a:t>
            </a:r>
          </a:p>
          <a:p>
            <a:pPr>
              <a:spcBef>
                <a:spcPts val="300"/>
              </a:spcBef>
              <a:buNone/>
            </a:pPr>
            <a:r>
              <a:rPr lang="en-US" sz="2000" dirty="0" smtClean="0"/>
              <a:t>		make plain the reason tortured Tantalus is baited by fickle fruit,</a:t>
            </a:r>
          </a:p>
          <a:p>
            <a:pPr indent="0">
              <a:spcBef>
                <a:spcPts val="300"/>
              </a:spcBef>
              <a:buNone/>
            </a:pPr>
            <a:r>
              <a:rPr lang="en-US" sz="2000" dirty="0" smtClean="0"/>
              <a:t>	declare if merely brute caprice dooms Sisyphus to struggle in a </a:t>
            </a:r>
          </a:p>
          <a:p>
            <a:pPr indent="0">
              <a:spcBef>
                <a:spcPts val="300"/>
              </a:spcBef>
              <a:buNone/>
            </a:pPr>
            <a:r>
              <a:rPr lang="en-US" sz="2000" dirty="0" smtClean="0"/>
              <a:t>		never-ending stair.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2000" dirty="0" smtClean="0"/>
              <a:t>Inscrutable His ways are, AND</a:t>
            </a:r>
          </a:p>
          <a:p>
            <a:pPr>
              <a:spcBef>
                <a:spcPts val="300"/>
              </a:spcBef>
              <a:buNone/>
            </a:pPr>
            <a:r>
              <a:rPr lang="en-US" sz="2000" dirty="0" smtClean="0"/>
              <a:t>	immune to catechism</a:t>
            </a:r>
          </a:p>
          <a:p>
            <a:pPr>
              <a:spcBef>
                <a:spcPts val="300"/>
              </a:spcBef>
              <a:buNone/>
            </a:pPr>
            <a:r>
              <a:rPr lang="en-US" sz="2000" dirty="0" smtClean="0"/>
              <a:t>		by a mind too strewn with petty cares</a:t>
            </a:r>
          </a:p>
          <a:p>
            <a:pPr>
              <a:spcBef>
                <a:spcPts val="300"/>
              </a:spcBef>
              <a:buNone/>
            </a:pPr>
            <a:r>
              <a:rPr lang="en-US" sz="2000" dirty="0" smtClean="0"/>
              <a:t>		to slightly understand what awful brain compels His awful hand.</a:t>
            </a:r>
          </a:p>
          <a:p>
            <a:pPr>
              <a:spcBef>
                <a:spcPts val="1200"/>
              </a:spcBef>
              <a:buNone/>
            </a:pPr>
            <a:r>
              <a:rPr lang="en-US" sz="2000" dirty="0" smtClean="0"/>
              <a:t>Yet do I marvel at this curious thing:</a:t>
            </a:r>
          </a:p>
          <a:p>
            <a:pPr>
              <a:spcBef>
                <a:spcPts val="300"/>
              </a:spcBef>
              <a:buNone/>
            </a:pPr>
            <a:r>
              <a:rPr lang="en-US" sz="2000" dirty="0" smtClean="0"/>
              <a:t>	To make a poet black, and bid him sing!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506292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C000"/>
                </a:solidFill>
              </a:rPr>
              <a:t>Sentence One: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/>
              <a:t>I doubt not God:</a:t>
            </a:r>
          </a:p>
          <a:p>
            <a:pPr lvl="1">
              <a:spcAft>
                <a:spcPts val="600"/>
              </a:spcAft>
            </a:pPr>
            <a:r>
              <a:rPr lang="en-US" sz="2600" dirty="0" smtClean="0"/>
              <a:t>is good, well-meaning, kind  </a:t>
            </a:r>
            <a:r>
              <a:rPr lang="en-US" sz="2600" dirty="0" smtClean="0">
                <a:solidFill>
                  <a:schemeClr val="tx2">
                    <a:lumMod val="75000"/>
                  </a:schemeClr>
                </a:solidFill>
              </a:rPr>
              <a:t>AND</a:t>
            </a:r>
          </a:p>
          <a:p>
            <a:pPr lvl="1">
              <a:spcAft>
                <a:spcPts val="600"/>
              </a:spcAft>
            </a:pPr>
            <a:r>
              <a:rPr lang="en-US" sz="2600" dirty="0" smtClean="0"/>
              <a:t>could  (did He stoop to quibble) :</a:t>
            </a:r>
          </a:p>
          <a:p>
            <a:pPr marL="1143000" lvl="2" indent="-457200">
              <a:buClr>
                <a:schemeClr val="tx2">
                  <a:lumMod val="75000"/>
                </a:schemeClr>
              </a:buClr>
              <a:buFont typeface="+mj-lt"/>
              <a:buAutoNum type="arabicPeriod"/>
            </a:pPr>
            <a:r>
              <a:rPr lang="en-US" sz="2400" dirty="0" smtClean="0"/>
              <a:t>tell why the little buried mole continues blind</a:t>
            </a:r>
          </a:p>
          <a:p>
            <a:pPr marL="1143000" lvl="2" indent="-457200">
              <a:spcAft>
                <a:spcPts val="600"/>
              </a:spcAft>
              <a:buClr>
                <a:schemeClr val="tx2">
                  <a:lumMod val="75000"/>
                </a:schemeClr>
              </a:buClr>
              <a:buFont typeface="+mj-lt"/>
              <a:buAutoNum type="arabicPeriod"/>
            </a:pPr>
            <a:r>
              <a:rPr lang="en-US" sz="2400" dirty="0" smtClean="0"/>
              <a:t>tell why flesh that mirrors Him must some day die</a:t>
            </a:r>
          </a:p>
          <a:p>
            <a:pPr marL="1143000" lvl="2" indent="-457200">
              <a:spcAft>
                <a:spcPts val="600"/>
              </a:spcAft>
              <a:buClr>
                <a:schemeClr val="tx2">
                  <a:lumMod val="75000"/>
                </a:schemeClr>
              </a:buClr>
              <a:buFont typeface="+mj-lt"/>
              <a:buAutoNum type="arabicPeriod"/>
            </a:pPr>
            <a:r>
              <a:rPr lang="en-US" sz="2400" dirty="0" smtClean="0"/>
              <a:t>make plain the reason tortured Tantalus is baited by the fickle fruit</a:t>
            </a:r>
          </a:p>
          <a:p>
            <a:pPr marL="1143000" lvl="2" indent="-457200">
              <a:buClr>
                <a:schemeClr val="tx2">
                  <a:lumMod val="75000"/>
                </a:schemeClr>
              </a:buClr>
              <a:buFont typeface="+mj-lt"/>
              <a:buAutoNum type="arabicPeriod"/>
            </a:pPr>
            <a:r>
              <a:rPr lang="en-US" sz="2400" dirty="0" smtClean="0"/>
              <a:t>declare if merely brute caprice dooms Sisyphus to struggle up a never-ending stair.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C000"/>
                </a:solidFill>
              </a:rPr>
              <a:t>Sentence Two: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Inscrutable His ways are</a:t>
            </a:r>
          </a:p>
          <a:p>
            <a:r>
              <a:rPr lang="en-US" sz="3600" dirty="0" smtClean="0"/>
              <a:t>His ways are:</a:t>
            </a:r>
          </a:p>
          <a:p>
            <a:pPr lvl="1">
              <a:spcAft>
                <a:spcPts val="600"/>
              </a:spcAft>
            </a:pPr>
            <a:r>
              <a:rPr lang="en-US" sz="2600" dirty="0" smtClean="0"/>
              <a:t>inscrutable  AND</a:t>
            </a:r>
            <a:endParaRPr lang="en-US" sz="2600" dirty="0" smtClean="0">
              <a:solidFill>
                <a:schemeClr val="tx2">
                  <a:lumMod val="75000"/>
                </a:schemeClr>
              </a:solidFill>
            </a:endParaRPr>
          </a:p>
          <a:p>
            <a:pPr lvl="1">
              <a:spcAft>
                <a:spcPts val="600"/>
              </a:spcAft>
            </a:pPr>
            <a:r>
              <a:rPr lang="en-US" sz="2600" dirty="0" smtClean="0"/>
              <a:t>immune to catechism</a:t>
            </a:r>
            <a:br>
              <a:rPr lang="en-US" sz="2600" dirty="0" smtClean="0"/>
            </a:br>
            <a:r>
              <a:rPr lang="en-US" sz="2600" dirty="0" smtClean="0"/>
              <a:t>by a mind too strewn with petty cares</a:t>
            </a:r>
            <a:br>
              <a:rPr lang="en-US" sz="2600" dirty="0" smtClean="0"/>
            </a:br>
            <a:r>
              <a:rPr lang="en-US" sz="2600" dirty="0" smtClean="0"/>
              <a:t>to slightly understand :</a:t>
            </a:r>
          </a:p>
          <a:p>
            <a:pPr lvl="2">
              <a:spcAft>
                <a:spcPts val="600"/>
              </a:spcAft>
            </a:pPr>
            <a:r>
              <a:rPr lang="en-US" sz="2300" dirty="0" smtClean="0"/>
              <a:t>What awful brain compels His awful hand.</a:t>
            </a:r>
            <a:br>
              <a:rPr lang="en-US" sz="2300" dirty="0" smtClean="0"/>
            </a:br>
            <a:endParaRPr lang="en-US" sz="2300" i="1" dirty="0" smtClean="0"/>
          </a:p>
        </p:txBody>
      </p:sp>
      <p:cxnSp>
        <p:nvCxnSpPr>
          <p:cNvPr id="5" name="Straight Connector 4"/>
          <p:cNvCxnSpPr/>
          <p:nvPr/>
        </p:nvCxnSpPr>
        <p:spPr>
          <a:xfrm>
            <a:off x="838200" y="1905000"/>
            <a:ext cx="5029200" cy="0"/>
          </a:xfrm>
          <a:prstGeom prst="line">
            <a:avLst/>
          </a:prstGeom>
          <a:ln w="190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C000"/>
                </a:solidFill>
              </a:rPr>
              <a:t>Sentence Three: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1676400" cy="609600"/>
          </a:xfrm>
          <a:ln>
            <a:solidFill>
              <a:schemeClr val="tx2">
                <a:lumMod val="75000"/>
              </a:schemeClr>
            </a:solidFill>
          </a:ln>
        </p:spPr>
        <p:txBody>
          <a:bodyPr>
            <a:normAutofit lnSpcReduction="10000"/>
          </a:bodyPr>
          <a:lstStyle/>
          <a:p>
            <a:r>
              <a:rPr lang="en-US" sz="3600" dirty="0" smtClean="0"/>
              <a:t>YET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2438400"/>
            <a:ext cx="8229600" cy="35814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 I marvel at </a:t>
            </a: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this</a:t>
            </a: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curious thing:  </a:t>
            </a: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9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=</a:t>
            </a:r>
          </a:p>
          <a:p>
            <a:pPr marL="640080" marR="0" lvl="1" indent="-27432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600"/>
              </a:spcAft>
              <a:buClr>
                <a:schemeClr val="accent2">
                  <a:shade val="75000"/>
                </a:schemeClr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To: </a:t>
            </a:r>
          </a:p>
          <a:p>
            <a:pPr marL="1097280" lvl="2" indent="-274320">
              <a:spcBef>
                <a:spcPts val="300"/>
              </a:spcBef>
              <a:spcAft>
                <a:spcPts val="600"/>
              </a:spcAft>
              <a:buClr>
                <a:schemeClr val="accent2">
                  <a:shade val="75000"/>
                </a:schemeClr>
              </a:buClr>
              <a:buSzPct val="85000"/>
              <a:buFont typeface="Wingdings 2"/>
              <a:buChar char=""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make a poet black AND</a:t>
            </a:r>
          </a:p>
          <a:p>
            <a:pPr marL="1097280" lvl="2" indent="-274320">
              <a:spcBef>
                <a:spcPts val="300"/>
              </a:spcBef>
              <a:spcAft>
                <a:spcPts val="600"/>
              </a:spcAft>
              <a:buClr>
                <a:schemeClr val="accent2">
                  <a:shade val="75000"/>
                </a:schemeClr>
              </a:buClr>
              <a:buSzPct val="85000"/>
              <a:buFont typeface="Wingdings 2"/>
              <a:buChar char=""/>
            </a:pPr>
            <a:r>
              <a:rPr lang="en-US" sz="3600" dirty="0" smtClean="0">
                <a:solidFill>
                  <a:schemeClr val="tx2"/>
                </a:solidFill>
              </a:rPr>
              <a:t>bid him sing !</a:t>
            </a:r>
            <a:endParaRPr kumimoji="0" lang="en-US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09600"/>
          </a:xfrm>
        </p:spPr>
        <p:txBody>
          <a:bodyPr>
            <a:normAutofit/>
          </a:bodyPr>
          <a:lstStyle/>
          <a:p>
            <a:pPr algn="ctr"/>
            <a:r>
              <a:rPr lang="en-US" sz="2800" dirty="0" smtClean="0">
                <a:solidFill>
                  <a:srgbClr val="FFC000"/>
                </a:solidFill>
              </a:rPr>
              <a:t>Yet Do I Marvel</a:t>
            </a:r>
            <a:endParaRPr lang="en-US" sz="2800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257800"/>
          </a:xfrm>
        </p:spPr>
        <p:txBody>
          <a:bodyPr>
            <a:normAutofit/>
          </a:bodyPr>
          <a:lstStyle/>
          <a:p>
            <a:pPr>
              <a:spcBef>
                <a:spcPts val="300"/>
              </a:spcBef>
              <a:buNone/>
            </a:pPr>
            <a:r>
              <a:rPr lang="en-US" sz="2000" dirty="0" smtClean="0"/>
              <a:t>I doubt not God</a:t>
            </a:r>
          </a:p>
          <a:p>
            <a:pPr>
              <a:spcBef>
                <a:spcPts val="300"/>
              </a:spcBef>
              <a:buNone/>
            </a:pPr>
            <a:r>
              <a:rPr lang="en-US" sz="2000" dirty="0" smtClean="0"/>
              <a:t>	is good, well-meaning, kind AND</a:t>
            </a:r>
          </a:p>
          <a:p>
            <a:pPr>
              <a:spcBef>
                <a:spcPts val="300"/>
              </a:spcBef>
              <a:buNone/>
            </a:pPr>
            <a:r>
              <a:rPr lang="en-US" sz="2000" dirty="0" smtClean="0"/>
              <a:t>	(did He stoop to quibble) could</a:t>
            </a:r>
          </a:p>
          <a:p>
            <a:pPr>
              <a:spcBef>
                <a:spcPts val="300"/>
              </a:spcBef>
              <a:buNone/>
            </a:pPr>
            <a:r>
              <a:rPr lang="en-US" sz="2000" dirty="0" smtClean="0"/>
              <a:t>		tell why the little buried mole continues blind</a:t>
            </a:r>
          </a:p>
          <a:p>
            <a:pPr>
              <a:spcBef>
                <a:spcPts val="300"/>
              </a:spcBef>
              <a:buNone/>
            </a:pPr>
            <a:r>
              <a:rPr lang="en-US" sz="2000" dirty="0" smtClean="0"/>
              <a:t>		tell why flesh that mirrors Him must some day die,</a:t>
            </a:r>
          </a:p>
          <a:p>
            <a:pPr>
              <a:spcBef>
                <a:spcPts val="300"/>
              </a:spcBef>
              <a:buNone/>
            </a:pPr>
            <a:r>
              <a:rPr lang="en-US" sz="2000" dirty="0" smtClean="0"/>
              <a:t>		make plain the reason tortured Tantalus is baited by fickle fruit,</a:t>
            </a:r>
          </a:p>
          <a:p>
            <a:pPr indent="0">
              <a:spcBef>
                <a:spcPts val="300"/>
              </a:spcBef>
              <a:buNone/>
            </a:pPr>
            <a:r>
              <a:rPr lang="en-US" sz="2000" dirty="0" smtClean="0"/>
              <a:t>	declare if merely brute caprice dooms Sisyphus to struggle in a </a:t>
            </a:r>
          </a:p>
          <a:p>
            <a:pPr indent="0">
              <a:spcBef>
                <a:spcPts val="300"/>
              </a:spcBef>
              <a:buNone/>
            </a:pPr>
            <a:r>
              <a:rPr lang="en-US" sz="2000" dirty="0" smtClean="0"/>
              <a:t>		never-ending stair.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2000" dirty="0" smtClean="0"/>
              <a:t>Inscrutable His ways are, AND</a:t>
            </a:r>
          </a:p>
          <a:p>
            <a:pPr>
              <a:spcBef>
                <a:spcPts val="300"/>
              </a:spcBef>
              <a:buNone/>
            </a:pPr>
            <a:r>
              <a:rPr lang="en-US" sz="2000" dirty="0" smtClean="0"/>
              <a:t>	immune to catechism</a:t>
            </a:r>
          </a:p>
          <a:p>
            <a:pPr>
              <a:spcBef>
                <a:spcPts val="300"/>
              </a:spcBef>
              <a:buNone/>
            </a:pPr>
            <a:r>
              <a:rPr lang="en-US" sz="2000" dirty="0" smtClean="0"/>
              <a:t>		by a mind too strewn with petty cares</a:t>
            </a:r>
          </a:p>
          <a:p>
            <a:pPr>
              <a:spcBef>
                <a:spcPts val="300"/>
              </a:spcBef>
              <a:buNone/>
            </a:pPr>
            <a:r>
              <a:rPr lang="en-US" sz="2000" dirty="0" smtClean="0"/>
              <a:t>		to slightly understand what awful brain compels His awful hand.</a:t>
            </a:r>
          </a:p>
          <a:p>
            <a:pPr>
              <a:spcBef>
                <a:spcPts val="1200"/>
              </a:spcBef>
              <a:buNone/>
            </a:pPr>
            <a:r>
              <a:rPr lang="en-US" sz="2000" dirty="0" smtClean="0"/>
              <a:t>Yet do I marvel at this curious thing:</a:t>
            </a:r>
          </a:p>
          <a:p>
            <a:pPr>
              <a:spcBef>
                <a:spcPts val="300"/>
              </a:spcBef>
              <a:buNone/>
            </a:pPr>
            <a:r>
              <a:rPr lang="en-US" sz="2000" dirty="0" smtClean="0"/>
              <a:t>	To make a poet black, and bid him sing!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eneral presentation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tint val="100000"/>
                <a:shade val="42000"/>
                <a:hueMod val="100000"/>
                <a:satMod val="100000"/>
              </a:schemeClr>
              <a:schemeClr val="phClr">
                <a:tint val="40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General presentation</Template>
  <TotalTime>0</TotalTime>
  <Words>143</Words>
  <Application>Microsoft Office PowerPoint</Application>
  <PresentationFormat>On-screen Show (4:3)</PresentationFormat>
  <Paragraphs>60</Paragraphs>
  <Slides>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Calibri</vt:lpstr>
      <vt:lpstr>Constantia</vt:lpstr>
      <vt:lpstr>Wingdings 2</vt:lpstr>
      <vt:lpstr>General presentation</vt:lpstr>
      <vt:lpstr>Unraveling a Poem</vt:lpstr>
      <vt:lpstr>Yet Do I Marvel</vt:lpstr>
      <vt:lpstr>Yet Do I Marvel</vt:lpstr>
      <vt:lpstr>Sentence One:</vt:lpstr>
      <vt:lpstr>Sentence Two:</vt:lpstr>
      <vt:lpstr>Sentence Three:</vt:lpstr>
      <vt:lpstr>Yet Do I Marvel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2009-04-18T17:06:57Z</dcterms:created>
  <dcterms:modified xsi:type="dcterms:W3CDTF">2013-06-15T19:13:41Z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TC101079711033</vt:lpwstr>
  </property>
</Properties>
</file>